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7"/>
  </p:notesMasterIdLst>
  <p:sldIdLst>
    <p:sldId id="261" r:id="rId5"/>
    <p:sldId id="262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3" r:id="rId14"/>
    <p:sldId id="282" r:id="rId15"/>
    <p:sldId id="278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A207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11B18AA-FA77-495F-B6D5-E19D921ACB7A}" v="16" dt="2024-08-07T07:59:47.34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02" autoAdjust="0"/>
    <p:restoredTop sz="75525" autoAdjust="0"/>
  </p:normalViewPr>
  <p:slideViewPr>
    <p:cSldViewPr snapToGrid="0">
      <p:cViewPr varScale="1">
        <p:scale>
          <a:sx n="112" d="100"/>
          <a:sy n="112" d="100"/>
        </p:scale>
        <p:origin x="438" y="96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microsoft.com/office/2015/10/relationships/revisionInfo" Target="revisionInfo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050AB48-F2C5-4B43-AB52-5BF4EDA23D71}" type="datetimeFigureOut">
              <a:rPr lang="en-GB" smtClean="0"/>
              <a:t>20/08/2024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85C51FD-16E7-4248-9FD6-01436C4090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97638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5C51FD-16E7-4248-9FD6-01436C4090DE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02415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5C51FD-16E7-4248-9FD6-01436C4090DE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140932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5C51FD-16E7-4248-9FD6-01436C4090DE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699297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5C51FD-16E7-4248-9FD6-01436C4090DE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804597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5C51FD-16E7-4248-9FD6-01436C4090DE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928005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5C51FD-16E7-4248-9FD6-01436C4090DE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69689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5C51FD-16E7-4248-9FD6-01436C4090DE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923219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5C51FD-16E7-4248-9FD6-01436C4090DE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95659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5C51FD-16E7-4248-9FD6-01436C4090DE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299781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5C51FD-16E7-4248-9FD6-01436C4090DE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865716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ABA7F41-3230-50BC-DB9C-4957CCDAF4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42C4083-B8F7-C3AC-DA25-D3F82F7BBE1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1C59272-F4B4-A2DD-5CDC-58DE3158016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209DB4A-51FB-5C0B-D938-BAA77E691F1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5C51FD-16E7-4248-9FD6-01436C4090DE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238342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5C51FD-16E7-4248-9FD6-01436C4090DE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33464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g"/><Relationship Id="rId13" Type="http://schemas.openxmlformats.org/officeDocument/2006/relationships/image" Target="../media/image14.jp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jp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0" Type="http://schemas.openxmlformats.org/officeDocument/2006/relationships/image" Target="../media/image11.jpg"/><Relationship Id="rId4" Type="http://schemas.openxmlformats.org/officeDocument/2006/relationships/image" Target="../media/image5.jpg"/><Relationship Id="rId9" Type="http://schemas.openxmlformats.org/officeDocument/2006/relationships/image" Target="../media/image10.jpg"/><Relationship Id="rId14" Type="http://schemas.openxmlformats.org/officeDocument/2006/relationships/image" Target="../media/image15.jp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solidFill>
          <a:srgbClr val="2A207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5B033A-4530-0166-CB39-39BA0B55FEF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72235" y="2154158"/>
            <a:ext cx="9144000" cy="609398"/>
          </a:xfrm>
        </p:spPr>
        <p:txBody>
          <a:bodyPr lIns="0" tIns="0" rIns="0" bIns="0" anchor="t" anchorCtr="0">
            <a:spAutoFit/>
          </a:bodyPr>
          <a:lstStyle>
            <a:lvl1pPr algn="l">
              <a:defRPr sz="4400">
                <a:solidFill>
                  <a:schemeClr val="bg1"/>
                </a:solidFill>
                <a:latin typeface="Arial Black" panose="020B0A040201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45EB4DC-0262-5DE9-7C72-8020F631A47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2235" y="3084792"/>
            <a:ext cx="9144000" cy="221599"/>
          </a:xfrm>
        </p:spPr>
        <p:txBody>
          <a:bodyPr lIns="0" tIns="0" rIns="0" bIns="0">
            <a:spAutoFit/>
          </a:bodyPr>
          <a:lstStyle>
            <a:lvl1pPr marL="0" indent="0" algn="l">
              <a:buNone/>
              <a:defRPr sz="16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040413-531C-4EDA-D667-F324536235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D24F8-BBF7-4920-ADA7-AD554C339777}" type="datetimeFigureOut">
              <a:rPr lang="en-GB" smtClean="0"/>
              <a:t>20/08/2024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9B1285-4292-EA21-EEC1-195BAD6D2A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B12B1F-E00E-4C67-8645-0A9830E84C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6F3DE-B272-4BE6-AD83-3EE0A543271F}" type="slidenum">
              <a:rPr lang="en-GB" smtClean="0"/>
              <a:t>‹#›</a:t>
            </a:fld>
            <a:endParaRPr lang="en-GB"/>
          </a:p>
        </p:txBody>
      </p:sp>
      <p:sp>
        <p:nvSpPr>
          <p:cNvPr id="21" name="Picture Placeholder 20">
            <a:extLst>
              <a:ext uri="{FF2B5EF4-FFF2-40B4-BE49-F238E27FC236}">
                <a16:creationId xmlns:a16="http://schemas.microsoft.com/office/drawing/2014/main" id="{98DC2C67-955C-5759-5D15-64F4C3C0451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-19372" y="3084513"/>
            <a:ext cx="12211372" cy="3773487"/>
          </a:xfrm>
          <a:custGeom>
            <a:avLst/>
            <a:gdLst>
              <a:gd name="connsiteX0" fmla="*/ 0 w 12192000"/>
              <a:gd name="connsiteY0" fmla="*/ 0 h 3773487"/>
              <a:gd name="connsiteX1" fmla="*/ 12192000 w 12192000"/>
              <a:gd name="connsiteY1" fmla="*/ 0 h 3773487"/>
              <a:gd name="connsiteX2" fmla="*/ 12192000 w 12192000"/>
              <a:gd name="connsiteY2" fmla="*/ 3773487 h 3773487"/>
              <a:gd name="connsiteX3" fmla="*/ 0 w 12192000"/>
              <a:gd name="connsiteY3" fmla="*/ 3773487 h 3773487"/>
              <a:gd name="connsiteX4" fmla="*/ 0 w 12192000"/>
              <a:gd name="connsiteY4" fmla="*/ 0 h 3773487"/>
              <a:gd name="connsiteX0" fmla="*/ 0 w 12230501"/>
              <a:gd name="connsiteY0" fmla="*/ 1260910 h 3773487"/>
              <a:gd name="connsiteX1" fmla="*/ 12230501 w 12230501"/>
              <a:gd name="connsiteY1" fmla="*/ 0 h 3773487"/>
              <a:gd name="connsiteX2" fmla="*/ 12230501 w 12230501"/>
              <a:gd name="connsiteY2" fmla="*/ 3773487 h 3773487"/>
              <a:gd name="connsiteX3" fmla="*/ 38501 w 12230501"/>
              <a:gd name="connsiteY3" fmla="*/ 3773487 h 3773487"/>
              <a:gd name="connsiteX4" fmla="*/ 0 w 12230501"/>
              <a:gd name="connsiteY4" fmla="*/ 1260910 h 3773487"/>
              <a:gd name="connsiteX0" fmla="*/ 19433 w 12249934"/>
              <a:gd name="connsiteY0" fmla="*/ 1260910 h 3773487"/>
              <a:gd name="connsiteX1" fmla="*/ 12249934 w 12249934"/>
              <a:gd name="connsiteY1" fmla="*/ 0 h 3773487"/>
              <a:gd name="connsiteX2" fmla="*/ 12249934 w 12249934"/>
              <a:gd name="connsiteY2" fmla="*/ 3773487 h 3773487"/>
              <a:gd name="connsiteX3" fmla="*/ 0 w 12249934"/>
              <a:gd name="connsiteY3" fmla="*/ 3763862 h 3773487"/>
              <a:gd name="connsiteX4" fmla="*/ 19433 w 12249934"/>
              <a:gd name="connsiteY4" fmla="*/ 1260910 h 37734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249934" h="3773487">
                <a:moveTo>
                  <a:pt x="19433" y="1260910"/>
                </a:moveTo>
                <a:lnTo>
                  <a:pt x="12249934" y="0"/>
                </a:lnTo>
                <a:lnTo>
                  <a:pt x="12249934" y="3773487"/>
                </a:lnTo>
                <a:lnTo>
                  <a:pt x="0" y="3763862"/>
                </a:lnTo>
                <a:lnTo>
                  <a:pt x="19433" y="1260910"/>
                </a:lnTo>
                <a:close/>
              </a:path>
            </a:pathLst>
          </a:custGeom>
          <a:solidFill>
            <a:schemeClr val="bg1"/>
          </a:solidFill>
        </p:spPr>
        <p:txBody>
          <a:bodyPr anchor="ctr" anchorCtr="0">
            <a:normAutofit/>
          </a:bodyPr>
          <a:lstStyle>
            <a:lvl1pPr marL="0" indent="0" algn="ctr">
              <a:buFontTx/>
              <a:buNone/>
              <a:defRPr sz="1400"/>
            </a:lvl1pPr>
          </a:lstStyle>
          <a:p>
            <a:endParaRPr lang="en-GB" dirty="0"/>
          </a:p>
        </p:txBody>
      </p:sp>
      <p:pic>
        <p:nvPicPr>
          <p:cNvPr id="25" name="Picture 24" descr="A white shield on a black background&#10;&#10;Description automatically generated">
            <a:extLst>
              <a:ext uri="{FF2B5EF4-FFF2-40B4-BE49-F238E27FC236}">
                <a16:creationId xmlns:a16="http://schemas.microsoft.com/office/drawing/2014/main" id="{777476A0-56EF-06B5-BB77-CED64928192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alphaModFix amt="2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59593" y="0"/>
            <a:ext cx="3654318" cy="4360244"/>
          </a:xfrm>
          <a:prstGeom prst="rect">
            <a:avLst/>
          </a:prstGeom>
        </p:spPr>
      </p:pic>
      <p:pic>
        <p:nvPicPr>
          <p:cNvPr id="22" name="Picture 21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04FD1329-55D2-6845-5A4B-C7A7E3B55B2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55722" y="449407"/>
            <a:ext cx="1181221" cy="364070"/>
          </a:xfrm>
          <a:prstGeom prst="rect">
            <a:avLst/>
          </a:prstGeom>
        </p:spPr>
      </p:pic>
      <p:pic>
        <p:nvPicPr>
          <p:cNvPr id="7" name="Picture 6" descr="A red and blue logo&#10;&#10;Description automatically generated">
            <a:extLst>
              <a:ext uri="{FF2B5EF4-FFF2-40B4-BE49-F238E27FC236}">
                <a16:creationId xmlns:a16="http://schemas.microsoft.com/office/drawing/2014/main" id="{A9604493-3C49-8EC5-A48A-51CD0EFC0A56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967" y="469801"/>
            <a:ext cx="2307596" cy="11087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34642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21EEBF78-4C4B-9C1E-DEBB-E55CD7AEA5E8}"/>
              </a:ext>
            </a:extLst>
          </p:cNvPr>
          <p:cNvSpPr/>
          <p:nvPr userDrawn="1"/>
        </p:nvSpPr>
        <p:spPr>
          <a:xfrm>
            <a:off x="9499600" y="0"/>
            <a:ext cx="2692400" cy="1474136"/>
          </a:xfrm>
          <a:prstGeom prst="rect">
            <a:avLst/>
          </a:prstGeom>
          <a:solidFill>
            <a:srgbClr val="2A207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F78965C-B819-E5A7-75BD-5CFEE6EB2C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8692" y="500062"/>
            <a:ext cx="8538974" cy="443198"/>
          </a:xfrm>
        </p:spPr>
        <p:txBody>
          <a:bodyPr wrap="square" lIns="0" tIns="0" rIns="0" bIns="0" anchor="t" anchorCtr="0">
            <a:spAutoFit/>
          </a:bodyPr>
          <a:lstStyle>
            <a:lvl1pPr>
              <a:defRPr sz="3200">
                <a:solidFill>
                  <a:srgbClr val="2A2070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A20B53-C313-9D8D-6C87-C0F053D115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8692" y="1474136"/>
            <a:ext cx="8538974" cy="4185302"/>
          </a:xfrm>
        </p:spPr>
        <p:txBody>
          <a:bodyPr lIns="0" tIns="0" rIns="0" bIns="0">
            <a:normAutofit/>
          </a:bodyPr>
          <a:lstStyle>
            <a:lvl1pPr marL="0" indent="0">
              <a:buFontTx/>
              <a:buNone/>
              <a:defRPr sz="1600"/>
            </a:lvl1pPr>
            <a:lvl2pPr>
              <a:buClr>
                <a:srgbClr val="CC0B0F"/>
              </a:buClr>
              <a:defRPr sz="1600"/>
            </a:lvl2pPr>
            <a:lvl3pPr>
              <a:buClr>
                <a:srgbClr val="CC0B0F"/>
              </a:buClr>
              <a:defRPr sz="1600"/>
            </a:lvl3pPr>
            <a:lvl4pPr>
              <a:buClr>
                <a:srgbClr val="CC0B0F"/>
              </a:buClr>
              <a:defRPr sz="1600"/>
            </a:lvl4pPr>
            <a:lvl5pPr>
              <a:buClr>
                <a:srgbClr val="CC0B0F"/>
              </a:buClr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D5B1FA-D214-DFD9-F0C3-B3D77C0DB6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D24F8-BBF7-4920-ADA7-AD554C339777}" type="datetimeFigureOut">
              <a:rPr lang="en-GB" smtClean="0"/>
              <a:t>20/08/2024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A2653B-6450-B144-39A6-0D17679186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806FC13-FFF5-3435-7596-924CA35D28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6F3DE-B272-4BE6-AD83-3EE0A543271F}" type="slidenum">
              <a:rPr lang="en-GB" smtClean="0"/>
              <a:t>‹#›</a:t>
            </a:fld>
            <a:endParaRPr lang="en-GB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D53E532-6BCE-0F16-E4B5-876C3F137A0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9499600" y="404813"/>
            <a:ext cx="2692400" cy="5254625"/>
          </a:xfrm>
          <a:custGeom>
            <a:avLst/>
            <a:gdLst>
              <a:gd name="connsiteX0" fmla="*/ 0 w 2692400"/>
              <a:gd name="connsiteY0" fmla="*/ 0 h 5254625"/>
              <a:gd name="connsiteX1" fmla="*/ 2692400 w 2692400"/>
              <a:gd name="connsiteY1" fmla="*/ 0 h 5254625"/>
              <a:gd name="connsiteX2" fmla="*/ 2692400 w 2692400"/>
              <a:gd name="connsiteY2" fmla="*/ 5254625 h 5254625"/>
              <a:gd name="connsiteX3" fmla="*/ 0 w 2692400"/>
              <a:gd name="connsiteY3" fmla="*/ 5254625 h 5254625"/>
              <a:gd name="connsiteX4" fmla="*/ 0 w 2692400"/>
              <a:gd name="connsiteY4" fmla="*/ 0 h 5254625"/>
              <a:gd name="connsiteX0" fmla="*/ 0 w 2692400"/>
              <a:gd name="connsiteY0" fmla="*/ 346509 h 5254625"/>
              <a:gd name="connsiteX1" fmla="*/ 2692400 w 2692400"/>
              <a:gd name="connsiteY1" fmla="*/ 0 h 5254625"/>
              <a:gd name="connsiteX2" fmla="*/ 2692400 w 2692400"/>
              <a:gd name="connsiteY2" fmla="*/ 5254625 h 5254625"/>
              <a:gd name="connsiteX3" fmla="*/ 0 w 2692400"/>
              <a:gd name="connsiteY3" fmla="*/ 5254625 h 5254625"/>
              <a:gd name="connsiteX4" fmla="*/ 0 w 2692400"/>
              <a:gd name="connsiteY4" fmla="*/ 346509 h 5254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92400" h="5254625">
                <a:moveTo>
                  <a:pt x="0" y="346509"/>
                </a:moveTo>
                <a:lnTo>
                  <a:pt x="2692400" y="0"/>
                </a:lnTo>
                <a:lnTo>
                  <a:pt x="2692400" y="5254625"/>
                </a:lnTo>
                <a:lnTo>
                  <a:pt x="0" y="5254625"/>
                </a:lnTo>
                <a:lnTo>
                  <a:pt x="0" y="34650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anchor="ctr" anchorCtr="0">
            <a:normAutofit/>
          </a:bodyPr>
          <a:lstStyle>
            <a:lvl1pPr marL="0" indent="0" algn="ctr">
              <a:buFontTx/>
              <a:buNone/>
              <a:defRPr sz="900"/>
            </a:lvl1pPr>
          </a:lstStyle>
          <a:p>
            <a:endParaRPr lang="en-GB" dirty="0"/>
          </a:p>
        </p:txBody>
      </p:sp>
      <p:pic>
        <p:nvPicPr>
          <p:cNvPr id="7" name="Picture 6" descr="A red and blue logo&#10;&#10;Description automatically generated">
            <a:extLst>
              <a:ext uri="{FF2B5EF4-FFF2-40B4-BE49-F238E27FC236}">
                <a16:creationId xmlns:a16="http://schemas.microsoft.com/office/drawing/2014/main" id="{24A7D07B-0F9A-145F-907D-B8546735BC6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99600" y="5997992"/>
            <a:ext cx="912993" cy="438673"/>
          </a:xfrm>
          <a:prstGeom prst="rect">
            <a:avLst/>
          </a:prstGeom>
        </p:spPr>
      </p:pic>
      <p:pic>
        <p:nvPicPr>
          <p:cNvPr id="10" name="Picture 9" descr="A blue text on a black background&#10;&#10;Description automatically generated">
            <a:extLst>
              <a:ext uri="{FF2B5EF4-FFF2-40B4-BE49-F238E27FC236}">
                <a16:creationId xmlns:a16="http://schemas.microsoft.com/office/drawing/2014/main" id="{77EE616D-F9F4-12F9-698A-622D2429EFB1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4372" y="6043968"/>
            <a:ext cx="1055579" cy="346720"/>
          </a:xfrm>
          <a:prstGeom prst="rect">
            <a:avLst/>
          </a:prstGeom>
        </p:spPr>
      </p:pic>
      <p:grpSp>
        <p:nvGrpSpPr>
          <p:cNvPr id="32" name="Group 31">
            <a:extLst>
              <a:ext uri="{FF2B5EF4-FFF2-40B4-BE49-F238E27FC236}">
                <a16:creationId xmlns:a16="http://schemas.microsoft.com/office/drawing/2014/main" id="{26A92D25-91C3-1075-A067-D2113FA2265A}"/>
              </a:ext>
            </a:extLst>
          </p:cNvPr>
          <p:cNvGrpSpPr/>
          <p:nvPr userDrawn="1"/>
        </p:nvGrpSpPr>
        <p:grpSpPr>
          <a:xfrm>
            <a:off x="568692" y="5944696"/>
            <a:ext cx="6156895" cy="601181"/>
            <a:chOff x="568692" y="4261555"/>
            <a:chExt cx="7254718" cy="708377"/>
          </a:xfrm>
        </p:grpSpPr>
        <p:pic>
          <p:nvPicPr>
            <p:cNvPr id="16" name="Picture 15" descr="A logo for the olympic games&#10;&#10;Description automatically generated">
              <a:extLst>
                <a:ext uri="{FF2B5EF4-FFF2-40B4-BE49-F238E27FC236}">
                  <a16:creationId xmlns:a16="http://schemas.microsoft.com/office/drawing/2014/main" id="{DCB3E9F0-9B01-ADF1-427F-6845ED849323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8692" y="4302034"/>
              <a:ext cx="407537" cy="627418"/>
            </a:xfrm>
            <a:prstGeom prst="rect">
              <a:avLst/>
            </a:prstGeom>
          </p:spPr>
        </p:pic>
        <p:pic>
          <p:nvPicPr>
            <p:cNvPr id="17" name="Picture 16" descr="A logo with blue leaves&#10;&#10;Description automatically generated">
              <a:extLst>
                <a:ext uri="{FF2B5EF4-FFF2-40B4-BE49-F238E27FC236}">
                  <a16:creationId xmlns:a16="http://schemas.microsoft.com/office/drawing/2014/main" id="{F63A0FF4-A234-749D-9DAB-A7DF9589CA2B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30803" y="4327658"/>
              <a:ext cx="600312" cy="576171"/>
            </a:xfrm>
            <a:prstGeom prst="rect">
              <a:avLst/>
            </a:prstGeom>
          </p:spPr>
        </p:pic>
        <p:pic>
          <p:nvPicPr>
            <p:cNvPr id="13" name="Picture 12" descr="A white and red sign with black text&#10;&#10;Description automatically generated">
              <a:extLst>
                <a:ext uri="{FF2B5EF4-FFF2-40B4-BE49-F238E27FC236}">
                  <a16:creationId xmlns:a16="http://schemas.microsoft.com/office/drawing/2014/main" id="{56D5536F-AAA2-723F-B702-95B5EFC40165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01403" y="4439416"/>
              <a:ext cx="690206" cy="352654"/>
            </a:xfrm>
            <a:prstGeom prst="rect">
              <a:avLst/>
            </a:prstGeom>
          </p:spPr>
        </p:pic>
        <p:pic>
          <p:nvPicPr>
            <p:cNvPr id="15" name="Picture 14" descr="A yellow circle with white text&#10;&#10;Description automatically generated">
              <a:extLst>
                <a:ext uri="{FF2B5EF4-FFF2-40B4-BE49-F238E27FC236}">
                  <a16:creationId xmlns:a16="http://schemas.microsoft.com/office/drawing/2014/main" id="{B7B3DC3F-9188-6234-D91B-A8B1BADC4DAB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25284" y="4361328"/>
              <a:ext cx="508830" cy="508830"/>
            </a:xfrm>
            <a:prstGeom prst="rect">
              <a:avLst/>
            </a:prstGeom>
          </p:spPr>
        </p:pic>
        <p:pic>
          <p:nvPicPr>
            <p:cNvPr id="19" name="Picture 18" descr="A blue circle with white text&#10;&#10;Description automatically generated">
              <a:extLst>
                <a:ext uri="{FF2B5EF4-FFF2-40B4-BE49-F238E27FC236}">
                  <a16:creationId xmlns:a16="http://schemas.microsoft.com/office/drawing/2014/main" id="{F28CE146-D253-0A11-D52D-DA9E1F3940A6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55194" y="4380227"/>
              <a:ext cx="471033" cy="471033"/>
            </a:xfrm>
            <a:prstGeom prst="rect">
              <a:avLst/>
            </a:prstGeom>
          </p:spPr>
        </p:pic>
        <p:pic>
          <p:nvPicPr>
            <p:cNvPr id="21" name="Picture 20" descr="A logo for a rental company&#10;&#10;Description automatically generated">
              <a:extLst>
                <a:ext uri="{FF2B5EF4-FFF2-40B4-BE49-F238E27FC236}">
                  <a16:creationId xmlns:a16="http://schemas.microsoft.com/office/drawing/2014/main" id="{F2E3167A-BCF0-0E16-21F7-AAB0DBC7EA22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60094" y="4347197"/>
              <a:ext cx="842387" cy="537092"/>
            </a:xfrm>
            <a:prstGeom prst="rect">
              <a:avLst/>
            </a:prstGeom>
          </p:spPr>
        </p:pic>
        <p:pic>
          <p:nvPicPr>
            <p:cNvPr id="23" name="Picture 22" descr="A white rectangular sign with blue circle and black text&#10;&#10;Description automatically generated">
              <a:extLst>
                <a:ext uri="{FF2B5EF4-FFF2-40B4-BE49-F238E27FC236}">
                  <a16:creationId xmlns:a16="http://schemas.microsoft.com/office/drawing/2014/main" id="{780F46D5-3946-80D1-3B85-E574AA8325C5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82153" y="4347197"/>
              <a:ext cx="358465" cy="537092"/>
            </a:xfrm>
            <a:prstGeom prst="rect">
              <a:avLst/>
            </a:prstGeom>
          </p:spPr>
        </p:pic>
        <p:pic>
          <p:nvPicPr>
            <p:cNvPr id="25" name="Picture 24" descr="A blue and red logo&#10;&#10;Description automatically generated">
              <a:extLst>
                <a:ext uri="{FF2B5EF4-FFF2-40B4-BE49-F238E27FC236}">
                  <a16:creationId xmlns:a16="http://schemas.microsoft.com/office/drawing/2014/main" id="{C3EF1AA4-EF2E-C337-982C-8E837E9CD41C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45308" y="4496564"/>
              <a:ext cx="768470" cy="238359"/>
            </a:xfrm>
            <a:prstGeom prst="rect">
              <a:avLst/>
            </a:prstGeom>
          </p:spPr>
        </p:pic>
        <p:pic>
          <p:nvPicPr>
            <p:cNvPr id="27" name="Picture 26" descr="A blue and white logo&#10;&#10;Description automatically generated">
              <a:extLst>
                <a:ext uri="{FF2B5EF4-FFF2-40B4-BE49-F238E27FC236}">
                  <a16:creationId xmlns:a16="http://schemas.microsoft.com/office/drawing/2014/main" id="{62E5C4C1-CEC9-BD96-E09F-78AF75F43276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46583" y="4261555"/>
              <a:ext cx="708377" cy="708377"/>
            </a:xfrm>
            <a:prstGeom prst="rect">
              <a:avLst/>
            </a:prstGeom>
          </p:spPr>
        </p:pic>
        <p:pic>
          <p:nvPicPr>
            <p:cNvPr id="29" name="Picture 28" descr="A blue and white circular logo&#10;&#10;Description automatically generated">
              <a:extLst>
                <a:ext uri="{FF2B5EF4-FFF2-40B4-BE49-F238E27FC236}">
                  <a16:creationId xmlns:a16="http://schemas.microsoft.com/office/drawing/2014/main" id="{845ABC25-EED4-86B4-5631-6F60EB4AFA58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30312" y="4370777"/>
              <a:ext cx="489932" cy="489932"/>
            </a:xfrm>
            <a:prstGeom prst="rect">
              <a:avLst/>
            </a:prstGeom>
          </p:spPr>
        </p:pic>
        <p:pic>
          <p:nvPicPr>
            <p:cNvPr id="31" name="Picture 30" descr="A logo with text and a red and blue logo&#10;&#10;Description automatically generated">
              <a:extLst>
                <a:ext uri="{FF2B5EF4-FFF2-40B4-BE49-F238E27FC236}">
                  <a16:creationId xmlns:a16="http://schemas.microsoft.com/office/drawing/2014/main" id="{FB609BE4-DEC2-FD2E-03ED-177DF39D46D1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40915" y="4319138"/>
              <a:ext cx="582495" cy="59321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2713398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038FD4-C953-DBDD-89BF-8169DF302A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7EBB99B-688B-EF69-B347-F6CB662CC6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AA56C83-3B99-096E-1AD4-AD6686FBE7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D24F8-BBF7-4920-ADA7-AD554C339777}" type="datetimeFigureOut">
              <a:rPr lang="en-GB" smtClean="0"/>
              <a:t>20/08/2024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826833D-2CEB-8C05-9414-ED1509E1C3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EFD5B2-3E5A-CF1C-3719-34E96E36DA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6F3DE-B272-4BE6-AD83-3EE0A54327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60261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418A28-A7FA-A027-0F22-E1F623BEED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54CDA6-077B-3F1B-7623-CE31D19613A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FBD1A38-8981-9C13-819F-D858E24CFD3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822E95D-C6D0-6BA4-A82D-815BE352FD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D24F8-BBF7-4920-ADA7-AD554C339777}" type="datetimeFigureOut">
              <a:rPr lang="en-GB" smtClean="0"/>
              <a:t>20/08/2024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338C9E6-A0F9-0DF5-A6EE-E4D8DA408A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CE417DE-1819-0CCD-5E3D-452E06C632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6F3DE-B272-4BE6-AD83-3EE0A54327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09439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E988B1-4E78-79B2-92BE-CDA77F78AF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B80C8C6-4133-4870-AF1A-7A7BE03D33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34DB75D-2298-B32C-1B94-2562551BBE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0444FCE-4C9F-48A9-6AED-B48A93A423F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4782605-2B22-1028-23B6-4F0CB68D5EA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2A606C3-ADF4-71E3-A154-F5A5AF682C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D24F8-BBF7-4920-ADA7-AD554C339777}" type="datetimeFigureOut">
              <a:rPr lang="en-GB" smtClean="0"/>
              <a:t>20/08/2024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0D3367B-284A-13CF-9AED-FD7C9C7842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2C03656-CF2D-A8B4-FD7D-4F5E4EBC80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6F3DE-B272-4BE6-AD83-3EE0A54327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10324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EFAB79-AAE1-1C6D-53C8-26122B2933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E59CBFE-A812-7769-7E7F-15A155C909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D24F8-BBF7-4920-ADA7-AD554C339777}" type="datetimeFigureOut">
              <a:rPr lang="en-GB" smtClean="0"/>
              <a:t>20/08/2024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795E701-CC33-449B-0C22-953AE225BF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E6F3DCC-8CAE-D32B-28E5-4036B01630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6F3DE-B272-4BE6-AD83-3EE0A54327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19006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A33845D-D8AA-A5EB-0D84-E03261F027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D24F8-BBF7-4920-ADA7-AD554C339777}" type="datetimeFigureOut">
              <a:rPr lang="en-GB" smtClean="0"/>
              <a:t>20/08/2024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0F3D1E0-B34E-7BA7-2414-FB145492A1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5861E8C-A4A2-8036-F0D0-CB21F64BAF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6F3DE-B272-4BE6-AD83-3EE0A54327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2988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A25AD8-A44A-EF64-4267-844862013B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0E9F64-2154-C3BD-DFDA-449390B33D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33DA594-2403-9EBA-04C4-8B9C8858573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F2D364A-67B4-0678-D50C-D9427595E2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D24F8-BBF7-4920-ADA7-AD554C339777}" type="datetimeFigureOut">
              <a:rPr lang="en-GB" smtClean="0"/>
              <a:t>20/08/2024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FAE1889-0B4F-3547-ED5B-C76E1ABD05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6F9C309-D540-C06B-69FB-F14925D16B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6F3DE-B272-4BE6-AD83-3EE0A54327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95233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17D9BB-6630-DB24-0191-9A45A221DC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A635628-877A-83F3-A953-DC166B2B404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E4776D2-1CDD-5C8A-F40D-9006D11B7F5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E1D337A-C6D9-B670-9E5E-6A67344F7E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D24F8-BBF7-4920-ADA7-AD554C339777}" type="datetimeFigureOut">
              <a:rPr lang="en-GB" smtClean="0"/>
              <a:t>20/08/2024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4E61DE2-85B1-2B20-33D8-361FA2DBA7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0F7A853-582B-7038-211D-D6A4284F99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6F3DE-B272-4BE6-AD83-3EE0A54327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27113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40FCB1-B64C-B8A2-120E-4A56F23DC2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79724C0-DEBF-0540-3BD0-5A414E8B4B5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33BD079-80C9-77DC-39F7-1A1EF17D5D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D24F8-BBF7-4920-ADA7-AD554C339777}" type="datetimeFigureOut">
              <a:rPr lang="en-GB" smtClean="0"/>
              <a:t>20/08/2024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B3FD10-7052-E86D-BE4B-819263322C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EBF994-1035-8169-172B-0AB537B77D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6F3DE-B272-4BE6-AD83-3EE0A54327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03491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DF808A9-2DFA-8587-E984-8CE131D6A33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613A771-A9D7-B005-4D4E-CF4767C1545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FB4BDC-1740-E93F-FE8F-730967FF2C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D24F8-BBF7-4920-ADA7-AD554C339777}" type="datetimeFigureOut">
              <a:rPr lang="en-GB" smtClean="0"/>
              <a:t>20/08/2024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B475650-50C8-EAE0-613C-0AE65EC371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C870F2-0BC3-1779-E9CA-B627DFAF23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6F3DE-B272-4BE6-AD83-3EE0A54327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60557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241421F-6598-86D6-F283-2C02E2E131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AC704BD-2E10-1492-219C-393279F7E1C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8F8E6B-7298-528C-0EC4-803C20179B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B52D24F8-BBF7-4920-ADA7-AD554C339777}" type="datetimeFigureOut">
              <a:rPr lang="en-GB" smtClean="0"/>
              <a:pPr/>
              <a:t>20/08/2024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0ABB12-2802-7F91-0610-1915F4148A9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AD4DE92-819C-172B-AB82-4D14ACC3B7D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07D6F3DE-B272-4BE6-AD83-3EE0A543271F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8CB8893-08BF-6390-62C4-37BD283383DB}"/>
              </a:ext>
            </a:extLst>
          </p:cNvPr>
          <p:cNvSpPr txBox="1"/>
          <p:nvPr userDrawn="1">
            <p:extLst>
              <p:ext uri="{1162E1C5-73C7-4A58-AE30-91384D911F3F}">
                <p184:classification xmlns:p184="http://schemas.microsoft.com/office/powerpoint/2018/4/main" val="ftr"/>
              </p:ext>
            </p:extLst>
          </p:nvPr>
        </p:nvSpPr>
        <p:spPr>
          <a:xfrm>
            <a:off x="5478463" y="6672580"/>
            <a:ext cx="1257300" cy="121920"/>
          </a:xfrm>
          <a:prstGeom prst="rect">
            <a:avLst/>
          </a:prstGeom>
        </p:spPr>
        <p:txBody>
          <a:bodyPr horzOverflow="overflow" lIns="0" tIns="0" rIns="0" bIns="0">
            <a:spAutoFit/>
          </a:bodyPr>
          <a:lstStyle/>
          <a:p>
            <a:pPr algn="l"/>
            <a:r>
              <a:rPr lang="en-GB" sz="8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CLASSIFIED FOR GENERAL USE</a:t>
            </a:r>
          </a:p>
        </p:txBody>
      </p:sp>
    </p:spTree>
    <p:extLst>
      <p:ext uri="{BB962C8B-B14F-4D97-AF65-F5344CB8AC3E}">
        <p14:creationId xmlns:p14="http://schemas.microsoft.com/office/powerpoint/2010/main" val="19207789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tx1"/>
          </a:solidFill>
          <a:latin typeface="Arial Black" panose="020B0A0402010202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Clr>
          <a:srgbClr val="CC0B0F"/>
        </a:buClr>
        <a:buFont typeface="Wingdings" panose="05000000000000000000" pitchFamily="2" charset="2"/>
        <a:buChar char="§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CC0B0F"/>
        </a:buClr>
        <a:buFont typeface="Wingdings" panose="05000000000000000000" pitchFamily="2" charset="2"/>
        <a:buChar char="§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CC0B0F"/>
        </a:buClr>
        <a:buFont typeface="Wingdings" panose="05000000000000000000" pitchFamily="2" charset="2"/>
        <a:buChar char="§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CC0B0F"/>
        </a:buClr>
        <a:buFont typeface="Wingdings" panose="05000000000000000000" pitchFamily="2" charset="2"/>
        <a:buChar char="§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CC0B0F"/>
        </a:buClr>
        <a:buFont typeface="Wingdings" panose="05000000000000000000" pitchFamily="2" charset="2"/>
        <a:buChar char="§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9F7EDD63-7C50-24CA-A591-00CB282CE9B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spc="165" dirty="0"/>
              <a:t>Dust</a:t>
            </a:r>
            <a:r>
              <a:rPr lang="en-GB" spc="-320" dirty="0"/>
              <a:t> </a:t>
            </a:r>
            <a:r>
              <a:rPr lang="en-GB" spc="120" dirty="0"/>
              <a:t>Control</a:t>
            </a:r>
            <a:endParaRPr lang="en-GB" dirty="0"/>
          </a:p>
        </p:txBody>
      </p:sp>
      <p:sp>
        <p:nvSpPr>
          <p:cNvPr id="6" name="Subtitle 5">
            <a:extLst>
              <a:ext uri="{FF2B5EF4-FFF2-40B4-BE49-F238E27FC236}">
                <a16:creationId xmlns:a16="http://schemas.microsoft.com/office/drawing/2014/main" id="{DECD0911-30DE-4DE3-69A4-812C4408D24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Toolbox Presentation</a:t>
            </a:r>
          </a:p>
        </p:txBody>
      </p:sp>
      <p:pic>
        <p:nvPicPr>
          <p:cNvPr id="10" name="Picture Placeholder 9" descr="A person using a circular saw&#10;&#10;Description automatically generated">
            <a:extLst>
              <a:ext uri="{FF2B5EF4-FFF2-40B4-BE49-F238E27FC236}">
                <a16:creationId xmlns:a16="http://schemas.microsoft.com/office/drawing/2014/main" id="{680A5960-B40D-6E2C-E119-E736F335BA07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9372" y="3084513"/>
            <a:ext cx="12211372" cy="3773487"/>
          </a:xfrm>
        </p:spPr>
      </p:pic>
    </p:spTree>
    <p:extLst>
      <p:ext uri="{BB962C8B-B14F-4D97-AF65-F5344CB8AC3E}">
        <p14:creationId xmlns:p14="http://schemas.microsoft.com/office/powerpoint/2010/main" val="22827576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881EAE8-233A-77B5-7717-64C6F9CA3B5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1134"/>
          <a:stretch/>
        </p:blipFill>
        <p:spPr>
          <a:xfrm>
            <a:off x="3243966" y="2446986"/>
            <a:ext cx="6156000" cy="3212452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7472E71E-6888-91F8-2424-911C7CBFC9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8692" y="500062"/>
            <a:ext cx="8538974" cy="886397"/>
          </a:xfrm>
        </p:spPr>
        <p:txBody>
          <a:bodyPr/>
          <a:lstStyle/>
          <a:p>
            <a:r>
              <a:rPr lang="en-US" dirty="0"/>
              <a:t>Dust is a real problem in the workplace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BC23316-F323-C433-D6FD-20A3A5E6E2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8692" y="1815424"/>
            <a:ext cx="3700654" cy="4185302"/>
          </a:xfrm>
        </p:spPr>
        <p:txBody>
          <a:bodyPr>
            <a:norm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b="1" dirty="0"/>
              <a:t>1.8 million workers suffer from work related ill health (2022/23)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b="1" dirty="0"/>
              <a:t>12,000 deaths caused by work related lung disease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b="1" dirty="0"/>
              <a:t>HSE actively enforce control measures</a:t>
            </a:r>
          </a:p>
          <a:p>
            <a:pPr marL="0" indent="0">
              <a:buNone/>
            </a:pPr>
            <a:endParaRPr lang="en-GB" sz="1800" dirty="0"/>
          </a:p>
        </p:txBody>
      </p:sp>
      <p:pic>
        <p:nvPicPr>
          <p:cNvPr id="4" name="Picture 4" descr="hse-logo - BioWatt">
            <a:extLst>
              <a:ext uri="{FF2B5EF4-FFF2-40B4-BE49-F238E27FC236}">
                <a16:creationId xmlns:a16="http://schemas.microsoft.com/office/drawing/2014/main" id="{AD378A61-C4CD-C50F-5D44-D55A49AC3E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8692" y="4559121"/>
            <a:ext cx="1060611" cy="9950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Placeholder 9" descr="A person using a circular saw&#10;&#10;Description automatically generated">
            <a:extLst>
              <a:ext uri="{FF2B5EF4-FFF2-40B4-BE49-F238E27FC236}">
                <a16:creationId xmlns:a16="http://schemas.microsoft.com/office/drawing/2014/main" id="{98DEF84F-E04E-12B3-A995-B90F291812C6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999656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7472E71E-6888-91F8-2424-911C7CBFC9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Competence</a:t>
            </a:r>
            <a:endParaRPr lang="en-GB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BC23316-F323-C433-D6FD-20A3A5E6E2F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000" b="1" dirty="0"/>
              <a:t>Construction is a dangerous sector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000" b="1" dirty="0"/>
              <a:t>Improving competence is key to reducing accidents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000" b="1" dirty="0"/>
              <a:t>It’s people that often cause accidents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000" b="1" dirty="0"/>
              <a:t>Competence is skills, knowledge, </a:t>
            </a:r>
            <a:r>
              <a:rPr lang="en-US" sz="2000" b="1" dirty="0" err="1"/>
              <a:t>behaviour</a:t>
            </a:r>
            <a:r>
              <a:rPr lang="en-US" sz="2000" b="1" dirty="0"/>
              <a:t> and attitude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000" b="1" dirty="0"/>
              <a:t>Think about situational awareness, self-awareness and risk awareness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US" sz="1800" dirty="0"/>
          </a:p>
        </p:txBody>
      </p:sp>
      <p:pic>
        <p:nvPicPr>
          <p:cNvPr id="4" name="Picture Placeholder 3" descr="A person wearing a safety jacket and helmet&#10;&#10;Description automatically generated">
            <a:extLst>
              <a:ext uri="{FF2B5EF4-FFF2-40B4-BE49-F238E27FC236}">
                <a16:creationId xmlns:a16="http://schemas.microsoft.com/office/drawing/2014/main" id="{A3572009-9906-6013-8680-4C259BCEDC75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499600" y="404813"/>
            <a:ext cx="2692400" cy="5254625"/>
          </a:xfrm>
        </p:spPr>
      </p:pic>
    </p:spTree>
    <p:extLst>
      <p:ext uri="{BB962C8B-B14F-4D97-AF65-F5344CB8AC3E}">
        <p14:creationId xmlns:p14="http://schemas.microsoft.com/office/powerpoint/2010/main" val="788887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7472E71E-6888-91F8-2424-911C7CBFC9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Self-Awareness</a:t>
            </a:r>
            <a:endParaRPr lang="en-GB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BC23316-F323-C433-D6FD-20A3A5E6E2F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000" b="1" dirty="0"/>
              <a:t>Always consider your role and capability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000" b="1" dirty="0"/>
              <a:t>Take into account your frame of mind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000" b="1" dirty="0"/>
              <a:t>General health and medication drugs and alcohol on the day after!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000" b="1" dirty="0"/>
              <a:t>Emotional wellbeing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000" b="1" dirty="0"/>
              <a:t>All effect performance, awareness and safety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US" sz="1800" dirty="0"/>
          </a:p>
        </p:txBody>
      </p:sp>
      <p:pic>
        <p:nvPicPr>
          <p:cNvPr id="8" name="Picture Placeholder 7" descr="A person working on a vacuum&#10;&#10;Description automatically generated">
            <a:extLst>
              <a:ext uri="{FF2B5EF4-FFF2-40B4-BE49-F238E27FC236}">
                <a16:creationId xmlns:a16="http://schemas.microsoft.com/office/drawing/2014/main" id="{3C4FF0BF-DFC6-0B61-4352-1C6624F384A8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9600" y="404813"/>
            <a:ext cx="2692400" cy="5254625"/>
          </a:xfrm>
        </p:spPr>
      </p:pic>
    </p:spTree>
    <p:extLst>
      <p:ext uri="{BB962C8B-B14F-4D97-AF65-F5344CB8AC3E}">
        <p14:creationId xmlns:p14="http://schemas.microsoft.com/office/powerpoint/2010/main" val="22351919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7472E71E-6888-91F8-2424-911C7CBFC9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Situational awareness</a:t>
            </a:r>
            <a:endParaRPr lang="en-GB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BC23316-F323-C433-D6FD-20A3A5E6E2F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000" b="1" dirty="0"/>
              <a:t>Don’t assume things will remain the same, sites and associated risks continually change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000" b="1" dirty="0"/>
              <a:t>STOP…….think and </a:t>
            </a:r>
            <a:r>
              <a:rPr lang="en-US" sz="2000" b="1" dirty="0" err="1"/>
              <a:t>organise</a:t>
            </a:r>
            <a:r>
              <a:rPr lang="en-US" sz="2000" b="1" dirty="0"/>
              <a:t> before proceeding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US" sz="1800" dirty="0"/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US" sz="1800" dirty="0"/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US" sz="1800" dirty="0"/>
          </a:p>
          <a:p>
            <a:endParaRPr lang="en-US" sz="1800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000" b="1" dirty="0"/>
              <a:t>Consider other trades working in the same environment</a:t>
            </a:r>
          </a:p>
        </p:txBody>
      </p:sp>
      <p:pic>
        <p:nvPicPr>
          <p:cNvPr id="13" name="Picture 12" descr="A black text on a white background&#10;&#10;Description automatically generated">
            <a:extLst>
              <a:ext uri="{FF2B5EF4-FFF2-40B4-BE49-F238E27FC236}">
                <a16:creationId xmlns:a16="http://schemas.microsoft.com/office/drawing/2014/main" id="{CD9687FF-B32D-BED4-6084-C4935901E89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4516" y="2720010"/>
            <a:ext cx="4609570" cy="1046919"/>
          </a:xfrm>
          <a:prstGeom prst="rect">
            <a:avLst/>
          </a:prstGeom>
        </p:spPr>
      </p:pic>
      <p:pic>
        <p:nvPicPr>
          <p:cNvPr id="17" name="Picture Placeholder 16" descr="A close-up of a large air conditioner&#10;&#10;Description automatically generated">
            <a:extLst>
              <a:ext uri="{FF2B5EF4-FFF2-40B4-BE49-F238E27FC236}">
                <a16:creationId xmlns:a16="http://schemas.microsoft.com/office/drawing/2014/main" id="{88E5CA29-8DF8-13C0-67A8-52B26FF734B8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39" r="5339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0254787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7472E71E-6888-91F8-2424-911C7CBFC9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Risk awareness</a:t>
            </a:r>
            <a:endParaRPr lang="en-GB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BC23316-F323-C433-D6FD-20A3A5E6E2F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000" b="1" dirty="0"/>
              <a:t>Contribute to risk assessment relevant to you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000" b="1" dirty="0"/>
              <a:t>Consider additional risks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000" b="1" dirty="0"/>
              <a:t>Age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000" b="1" dirty="0"/>
              <a:t>Experience or lack of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000" b="1" dirty="0"/>
              <a:t>Visibility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000" b="1" dirty="0"/>
              <a:t>Complete point of work (dynamic) risk assessments on the job</a:t>
            </a:r>
          </a:p>
        </p:txBody>
      </p:sp>
      <p:pic>
        <p:nvPicPr>
          <p:cNvPr id="8" name="Picture Placeholder 7" descr="A person using a circular saw&#10;&#10;Description automatically generated">
            <a:extLst>
              <a:ext uri="{FF2B5EF4-FFF2-40B4-BE49-F238E27FC236}">
                <a16:creationId xmlns:a16="http://schemas.microsoft.com/office/drawing/2014/main" id="{0A89EE23-269D-16BE-6285-7C84B6C9B66B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6996323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7472E71E-6888-91F8-2424-911C7CBFC9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Defining dust?</a:t>
            </a:r>
            <a:endParaRPr lang="en-GB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BC23316-F323-C433-D6FD-20A3A5E6E2F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000" b="1" dirty="0"/>
              <a:t>Asbestos </a:t>
            </a:r>
            <a:r>
              <a:rPr lang="en-US" sz="2000" b="1" dirty="0" err="1"/>
              <a:t>fibres</a:t>
            </a:r>
            <a:endParaRPr lang="en-US" sz="2000" b="1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000" b="1" dirty="0"/>
              <a:t>Wood dust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000" b="1" dirty="0"/>
              <a:t>Silica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000" b="1" dirty="0"/>
              <a:t>Cement dust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000" b="1" dirty="0" err="1"/>
              <a:t>Mould</a:t>
            </a:r>
            <a:r>
              <a:rPr lang="en-US" sz="2000" b="1" dirty="0"/>
              <a:t> spores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000" b="1" dirty="0"/>
              <a:t>Paint fumes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000" b="1" dirty="0"/>
              <a:t>Chemicals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000" b="1" dirty="0"/>
              <a:t>Welding fumes </a:t>
            </a:r>
          </a:p>
        </p:txBody>
      </p:sp>
      <p:pic>
        <p:nvPicPr>
          <p:cNvPr id="7" name="Picture Placeholder 6" descr="A group of construction workers using a jackhammer&#10;&#10;Description automatically generated">
            <a:extLst>
              <a:ext uri="{FF2B5EF4-FFF2-40B4-BE49-F238E27FC236}">
                <a16:creationId xmlns:a16="http://schemas.microsoft.com/office/drawing/2014/main" id="{7151EAE5-13D3-B536-01A5-AEB6BA22FDA5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0271716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7472E71E-6888-91F8-2424-911C7CBFC9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invisible killer</a:t>
            </a:r>
            <a:endParaRPr lang="en-GB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BC23316-F323-C433-D6FD-20A3A5E6E2F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000" b="1" dirty="0"/>
              <a:t>Microscopic particles, invisible to the naked eye, are the most dangerous.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000" b="1" dirty="0"/>
              <a:t>These particles settle deep in the lungs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000" b="1" dirty="0"/>
              <a:t>Long term exposure increases the risk of serious lung disease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000" b="1" dirty="0"/>
              <a:t>Lung disease is debilitating and significantly reduces health in later years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000" b="1" dirty="0"/>
              <a:t>Unfortunately, at this stage some conditions become untreatable</a:t>
            </a:r>
          </a:p>
        </p:txBody>
      </p:sp>
      <p:pic>
        <p:nvPicPr>
          <p:cNvPr id="8" name="Picture Placeholder 7" descr="A person using a circular saw&#10;&#10;Description automatically generated">
            <a:extLst>
              <a:ext uri="{FF2B5EF4-FFF2-40B4-BE49-F238E27FC236}">
                <a16:creationId xmlns:a16="http://schemas.microsoft.com/office/drawing/2014/main" id="{8574CA46-7292-E122-3E77-B7410F115263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5222615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7472E71E-6888-91F8-2424-911C7CBFC9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Dust is deadly</a:t>
            </a:r>
            <a:endParaRPr lang="en-GB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BC23316-F323-C433-D6FD-20A3A5E6E2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8692" y="1474136"/>
            <a:ext cx="2921483" cy="1571718"/>
          </a:xfrm>
        </p:spPr>
        <p:txBody>
          <a:bodyPr>
            <a:normAutofit/>
          </a:bodyPr>
          <a:lstStyle/>
          <a:p>
            <a:r>
              <a:rPr lang="en-US" sz="2000" b="1" dirty="0"/>
              <a:t>Stone (silica) dust </a:t>
            </a:r>
          </a:p>
          <a:p>
            <a:r>
              <a:rPr lang="en-US" sz="1800" dirty="0"/>
              <a:t>Lung cancer, silicosis, Chronic Obstructive Pulmonary Disease (COPD)</a:t>
            </a:r>
          </a:p>
        </p:txBody>
      </p:sp>
      <p:pic>
        <p:nvPicPr>
          <p:cNvPr id="4" name="Picture Placeholder 3" descr="A person wearing a safety jacket and helmet&#10;&#10;Description automatically generated">
            <a:extLst>
              <a:ext uri="{FF2B5EF4-FFF2-40B4-BE49-F238E27FC236}">
                <a16:creationId xmlns:a16="http://schemas.microsoft.com/office/drawing/2014/main" id="{91B98126-8140-8CAC-6AEB-C39A117C9ECD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499600" y="404813"/>
            <a:ext cx="2692400" cy="5254625"/>
          </a:xfrm>
        </p:spPr>
      </p:pic>
      <p:sp>
        <p:nvSpPr>
          <p:cNvPr id="7" name="Content Placeholder 5">
            <a:extLst>
              <a:ext uri="{FF2B5EF4-FFF2-40B4-BE49-F238E27FC236}">
                <a16:creationId xmlns:a16="http://schemas.microsoft.com/office/drawing/2014/main" id="{534A8546-527F-5EEA-E4FF-E92AF7D472B2}"/>
              </a:ext>
            </a:extLst>
          </p:cNvPr>
          <p:cNvSpPr txBox="1">
            <a:spLocks/>
          </p:cNvSpPr>
          <p:nvPr/>
        </p:nvSpPr>
        <p:spPr>
          <a:xfrm>
            <a:off x="5003320" y="1477934"/>
            <a:ext cx="2921483" cy="1571718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CC0B0F"/>
              </a:buClr>
              <a:buFontTx/>
              <a:buNone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CC0B0F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CC0B0F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CC0B0F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CC0B0F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 b="1" dirty="0"/>
              <a:t>Wood dust (</a:t>
            </a:r>
            <a:r>
              <a:rPr lang="en-US" sz="2000" b="1" dirty="0" err="1"/>
              <a:t>inc</a:t>
            </a:r>
            <a:r>
              <a:rPr lang="en-US" sz="2000" b="1" dirty="0"/>
              <a:t> MDF &amp; Chipboard)</a:t>
            </a:r>
          </a:p>
          <a:p>
            <a:r>
              <a:rPr lang="en-US" sz="1800" dirty="0"/>
              <a:t>Cancer and asthma</a:t>
            </a:r>
          </a:p>
        </p:txBody>
      </p:sp>
      <p:sp>
        <p:nvSpPr>
          <p:cNvPr id="8" name="Content Placeholder 5">
            <a:extLst>
              <a:ext uri="{FF2B5EF4-FFF2-40B4-BE49-F238E27FC236}">
                <a16:creationId xmlns:a16="http://schemas.microsoft.com/office/drawing/2014/main" id="{8D6AA300-8681-76F4-E6E1-928200B00CC4}"/>
              </a:ext>
            </a:extLst>
          </p:cNvPr>
          <p:cNvSpPr txBox="1">
            <a:spLocks/>
          </p:cNvSpPr>
          <p:nvPr/>
        </p:nvSpPr>
        <p:spPr>
          <a:xfrm>
            <a:off x="568692" y="3480512"/>
            <a:ext cx="2921483" cy="1571718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CC0B0F"/>
              </a:buClr>
              <a:buFontTx/>
              <a:buNone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CC0B0F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CC0B0F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CC0B0F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CC0B0F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 b="1" dirty="0"/>
              <a:t>Asbestos</a:t>
            </a:r>
            <a:r>
              <a:rPr lang="en-US" sz="2000" dirty="0"/>
              <a:t> </a:t>
            </a:r>
          </a:p>
          <a:p>
            <a:r>
              <a:rPr lang="en-US" sz="1800" dirty="0"/>
              <a:t>Mesothelioma lung cancer, asbestosis</a:t>
            </a:r>
          </a:p>
        </p:txBody>
      </p:sp>
      <p:sp>
        <p:nvSpPr>
          <p:cNvPr id="9" name="Content Placeholder 5">
            <a:extLst>
              <a:ext uri="{FF2B5EF4-FFF2-40B4-BE49-F238E27FC236}">
                <a16:creationId xmlns:a16="http://schemas.microsoft.com/office/drawing/2014/main" id="{1D6CB17D-92BE-148E-150F-C3640E4B2F4F}"/>
              </a:ext>
            </a:extLst>
          </p:cNvPr>
          <p:cNvSpPr txBox="1">
            <a:spLocks/>
          </p:cNvSpPr>
          <p:nvPr/>
        </p:nvSpPr>
        <p:spPr>
          <a:xfrm>
            <a:off x="5003320" y="3480512"/>
            <a:ext cx="3116950" cy="1571718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CC0B0F"/>
              </a:buClr>
              <a:buFontTx/>
              <a:buNone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CC0B0F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CC0B0F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CC0B0F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CC0B0F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 b="1" dirty="0"/>
              <a:t>Welding fumes and sprays</a:t>
            </a:r>
          </a:p>
          <a:p>
            <a:r>
              <a:rPr lang="en-US" sz="1800" dirty="0"/>
              <a:t>Chronic Obstructive Pulmonary Disease (COPD) and asthma</a:t>
            </a:r>
          </a:p>
        </p:txBody>
      </p:sp>
    </p:spTree>
    <p:extLst>
      <p:ext uri="{BB962C8B-B14F-4D97-AF65-F5344CB8AC3E}">
        <p14:creationId xmlns:p14="http://schemas.microsoft.com/office/powerpoint/2010/main" val="118028926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7472E71E-6888-91F8-2424-911C7CBFC9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Who is affected?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BC23316-F323-C433-D6FD-20A3A5E6E2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8692" y="1474136"/>
            <a:ext cx="8538974" cy="1758461"/>
          </a:xfrm>
        </p:spPr>
        <p:txBody>
          <a:bodyPr numCol="2">
            <a:normAutofit lnSpcReduction="10000"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000" b="1" dirty="0"/>
              <a:t>Maintenance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000" b="1" dirty="0"/>
              <a:t>Bricklayers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000" b="1" dirty="0"/>
              <a:t>Electricians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000" b="1" dirty="0"/>
              <a:t>Demolition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000" b="1" dirty="0"/>
              <a:t>Plumbers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000" b="1" dirty="0"/>
              <a:t>Joiners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000" b="1" dirty="0"/>
              <a:t>Painters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000" b="1" dirty="0"/>
              <a:t>Engineers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000" b="1" dirty="0"/>
              <a:t>Carpenters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US" sz="18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78ACF55-BFB4-B353-A766-618DAAE644D4}"/>
              </a:ext>
            </a:extLst>
          </p:cNvPr>
          <p:cNvSpPr txBox="1"/>
          <p:nvPr/>
        </p:nvSpPr>
        <p:spPr>
          <a:xfrm>
            <a:off x="520099" y="3965393"/>
            <a:ext cx="623961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2A2070"/>
                </a:solidFill>
                <a:effectLst/>
                <a:uLnTx/>
                <a:uFillTx/>
                <a:latin typeface="Arial Black" panose="020B0A04020102020204" pitchFamily="34" charset="0"/>
                <a:ea typeface="+mj-ea"/>
                <a:cs typeface="Arial" panose="020B0604020202020204" pitchFamily="34" charset="0"/>
              </a:rPr>
              <a:t>Remember, you may be affected by the work of others in the vicinity</a:t>
            </a:r>
          </a:p>
        </p:txBody>
      </p:sp>
      <p:pic>
        <p:nvPicPr>
          <p:cNvPr id="7" name="Picture Placeholder 7" descr="A person working on a vacuum&#10;&#10;Description automatically generated">
            <a:extLst>
              <a:ext uri="{FF2B5EF4-FFF2-40B4-BE49-F238E27FC236}">
                <a16:creationId xmlns:a16="http://schemas.microsoft.com/office/drawing/2014/main" id="{7E762CC3-4741-CD7A-59BA-BBB2934B347F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9600" y="404813"/>
            <a:ext cx="2692400" cy="5254625"/>
          </a:xfrm>
        </p:spPr>
      </p:pic>
    </p:spTree>
    <p:extLst>
      <p:ext uri="{BB962C8B-B14F-4D97-AF65-F5344CB8AC3E}">
        <p14:creationId xmlns:p14="http://schemas.microsoft.com/office/powerpoint/2010/main" val="423755410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BDE1A4-6A50-6A68-3677-83878F13B5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3FA69B07-443B-A39D-FED7-1679D7AC79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Summary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294A59D-A9F3-F67A-D075-A0BBA81016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8692" y="1474135"/>
            <a:ext cx="8538974" cy="5010377"/>
          </a:xfrm>
        </p:spPr>
        <p:txBody>
          <a:bodyPr>
            <a:norm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CC0B0F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Competence is key – it’s skills, knowledge and </a:t>
            </a:r>
            <a:r>
              <a:rPr kumimoji="0" 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behaviour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CC0B0F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Dust is deadly and must be prevented and controlled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CC0B0F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The smallest dust particles are the most dangerous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CC0B0F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Don’t let dust get airborne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CC0B0F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There is a full range of equipment available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CC0B0F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PPE is your last resort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CC0B0F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If in doubt, ask your supervisor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CC0B0F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Always think AVOID, PREVENT, MINIMISE</a:t>
            </a:r>
          </a:p>
        </p:txBody>
      </p:sp>
      <p:pic>
        <p:nvPicPr>
          <p:cNvPr id="8" name="Picture Placeholder 7" descr="A person using a circular saw&#10;&#10;Description automatically generated">
            <a:extLst>
              <a:ext uri="{FF2B5EF4-FFF2-40B4-BE49-F238E27FC236}">
                <a16:creationId xmlns:a16="http://schemas.microsoft.com/office/drawing/2014/main" id="{BD64BFC9-D596-1CB2-A50B-70D8956CBA0E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35858053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7472E71E-6888-91F8-2424-911C7CBFC9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Quick quiz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BC23316-F323-C433-D6FD-20A3A5E6E2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8692" y="1474136"/>
            <a:ext cx="8372657" cy="2565849"/>
          </a:xfrm>
        </p:spPr>
        <p:txBody>
          <a:bodyPr numCol="2" spcCol="432000">
            <a:noAutofit/>
          </a:bodyPr>
          <a:lstStyle/>
          <a:p>
            <a:pPr marL="342900" indent="-342900">
              <a:lnSpc>
                <a:spcPct val="100000"/>
              </a:lnSpc>
              <a:spcBef>
                <a:spcPts val="1200"/>
              </a:spcBef>
              <a:buFont typeface="+mj-lt"/>
              <a:buAutoNum type="arabicPeriod"/>
            </a:pPr>
            <a:r>
              <a:rPr lang="en-US" sz="1800" b="1" dirty="0"/>
              <a:t>Competence requires skills and knowledge and what else?</a:t>
            </a:r>
          </a:p>
          <a:p>
            <a:pPr marL="342900" indent="-342900">
              <a:lnSpc>
                <a:spcPct val="100000"/>
              </a:lnSpc>
              <a:spcBef>
                <a:spcPts val="1200"/>
              </a:spcBef>
              <a:buFont typeface="+mj-lt"/>
              <a:buAutoNum type="arabicPeriod"/>
            </a:pPr>
            <a:r>
              <a:rPr lang="en-US" sz="1800" b="1" dirty="0"/>
              <a:t>What are the three human factors we need to focus on to improve competence?</a:t>
            </a:r>
          </a:p>
          <a:p>
            <a:pPr marL="342900" indent="-342900">
              <a:lnSpc>
                <a:spcPct val="100000"/>
              </a:lnSpc>
              <a:spcBef>
                <a:spcPts val="1200"/>
              </a:spcBef>
              <a:buFont typeface="+mj-lt"/>
              <a:buAutoNum type="arabicPeriod"/>
            </a:pPr>
            <a:r>
              <a:rPr lang="en-US" sz="1800" b="1" dirty="0"/>
              <a:t>What are the two main sets of regulations that cover dust control?</a:t>
            </a:r>
          </a:p>
          <a:p>
            <a:pPr marL="342900" indent="-342900">
              <a:lnSpc>
                <a:spcPct val="100000"/>
              </a:lnSpc>
              <a:spcBef>
                <a:spcPts val="1200"/>
              </a:spcBef>
              <a:buFont typeface="+mj-lt"/>
              <a:buAutoNum type="arabicPeriod"/>
            </a:pPr>
            <a:r>
              <a:rPr lang="en-US" sz="1800" b="1" dirty="0"/>
              <a:t>What types of dust do you know of?</a:t>
            </a:r>
          </a:p>
          <a:p>
            <a:pPr marL="342900" indent="-342900">
              <a:lnSpc>
                <a:spcPct val="100000"/>
              </a:lnSpc>
              <a:spcBef>
                <a:spcPts val="1200"/>
              </a:spcBef>
              <a:buFont typeface="+mj-lt"/>
              <a:buAutoNum type="arabicPeriod"/>
            </a:pPr>
            <a:r>
              <a:rPr lang="en-US" sz="1800" b="1" dirty="0"/>
              <a:t>Why is dust deadly</a:t>
            </a:r>
            <a:r>
              <a:rPr lang="en-US" sz="1400" dirty="0"/>
              <a:t>?</a:t>
            </a:r>
          </a:p>
          <a:p>
            <a:pPr marL="342900" indent="-342900">
              <a:lnSpc>
                <a:spcPct val="100000"/>
              </a:lnSpc>
              <a:spcBef>
                <a:spcPts val="1200"/>
              </a:spcBef>
              <a:buFont typeface="+mj-lt"/>
              <a:buAutoNum type="arabicPeriod"/>
            </a:pPr>
            <a:r>
              <a:rPr lang="en-US" sz="1800" b="1" dirty="0"/>
              <a:t>What diseases does dust cause?</a:t>
            </a:r>
          </a:p>
          <a:p>
            <a:pPr marL="342900" indent="-342900">
              <a:lnSpc>
                <a:spcPct val="100000"/>
              </a:lnSpc>
              <a:spcBef>
                <a:spcPts val="1200"/>
              </a:spcBef>
              <a:buFont typeface="+mj-lt"/>
              <a:buAutoNum type="arabicPeriod"/>
            </a:pPr>
            <a:r>
              <a:rPr lang="en-US" sz="1800" b="1" dirty="0"/>
              <a:t>How many people are affected by dust?</a:t>
            </a:r>
          </a:p>
          <a:p>
            <a:pPr marL="342900" indent="-342900">
              <a:lnSpc>
                <a:spcPct val="100000"/>
              </a:lnSpc>
              <a:spcBef>
                <a:spcPts val="1200"/>
              </a:spcBef>
              <a:buFont typeface="+mj-lt"/>
              <a:buAutoNum type="arabicPeriod"/>
            </a:pPr>
            <a:r>
              <a:rPr lang="en-US" sz="1800" b="1" dirty="0"/>
              <a:t>How can you reduce exposure to dust?</a:t>
            </a:r>
          </a:p>
          <a:p>
            <a:pPr marL="342900" indent="-342900">
              <a:lnSpc>
                <a:spcPct val="100000"/>
              </a:lnSpc>
              <a:spcBef>
                <a:spcPts val="1200"/>
              </a:spcBef>
              <a:buFont typeface="+mj-lt"/>
              <a:buAutoNum type="arabicPeriod"/>
            </a:pPr>
            <a:r>
              <a:rPr lang="en-US" sz="1800" b="1" dirty="0"/>
              <a:t>Is PPE your first line of </a:t>
            </a:r>
            <a:r>
              <a:rPr lang="en-US" sz="1800" b="1" dirty="0" err="1"/>
              <a:t>defence</a:t>
            </a:r>
            <a:r>
              <a:rPr lang="en-US" sz="1800" b="1" dirty="0"/>
              <a:t> or your last?</a:t>
            </a:r>
          </a:p>
          <a:p>
            <a:pPr marL="342900" indent="-342900">
              <a:lnSpc>
                <a:spcPct val="100000"/>
              </a:lnSpc>
              <a:spcBef>
                <a:spcPts val="1200"/>
              </a:spcBef>
              <a:buFont typeface="+mj-lt"/>
              <a:buAutoNum type="arabicPeriod"/>
            </a:pPr>
            <a:r>
              <a:rPr lang="en-US" sz="1800" b="1" dirty="0"/>
              <a:t>Which products can help you control exposure?</a:t>
            </a:r>
          </a:p>
        </p:txBody>
      </p:sp>
      <p:pic>
        <p:nvPicPr>
          <p:cNvPr id="4" name="Picture Placeholder 3" descr="A close-up of a large air conditioner&#10;&#10;Description automatically generated">
            <a:extLst>
              <a:ext uri="{FF2B5EF4-FFF2-40B4-BE49-F238E27FC236}">
                <a16:creationId xmlns:a16="http://schemas.microsoft.com/office/drawing/2014/main" id="{7BF406AF-ADD1-21AA-BCBE-49FF90357AA4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39" r="5339"/>
          <a:stretch>
            <a:fillRect/>
          </a:stretch>
        </p:blipFill>
        <p:spPr>
          <a:xfrm>
            <a:off x="9499600" y="404813"/>
            <a:ext cx="2692400" cy="5254625"/>
          </a:xfrm>
        </p:spPr>
      </p:pic>
    </p:spTree>
    <p:extLst>
      <p:ext uri="{BB962C8B-B14F-4D97-AF65-F5344CB8AC3E}">
        <p14:creationId xmlns:p14="http://schemas.microsoft.com/office/powerpoint/2010/main" val="570767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ollective Responsibility Toolbox Talk  Dust Awareness  -  Read-Only" id="{27C19A2A-F6AC-4CBA-85E1-40C3911E9886}" vid="{30D0B89A-7755-482A-AE66-5FE1E78C606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38795c05-3f2c-48f5-b627-8be52e86a3d3">
      <Terms xmlns="http://schemas.microsoft.com/office/infopath/2007/PartnerControls"/>
    </lcf76f155ced4ddcb4097134ff3c332f>
    <TaxCatchAll xmlns="46835bfa-db5c-46bd-a5fc-c5aa33c98bc1" xsi:nil="true"/>
    <a6ed8e7c971746909542e08da3481ac7 xmlns="38795c05-3f2c-48f5-b627-8be52e86a3d3">
      <Terms xmlns="http://schemas.microsoft.com/office/infopath/2007/PartnerControls"/>
    </a6ed8e7c971746909542e08da3481ac7>
    <Expiry xmlns="46835bfa-db5c-46bd-a5fc-c5aa33c98bc1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FCCF58A52ABA348802608078EAF5733" ma:contentTypeVersion="22" ma:contentTypeDescription="Create a new document." ma:contentTypeScope="" ma:versionID="c937acebaec8686663741c34fed09484">
  <xsd:schema xmlns:xsd="http://www.w3.org/2001/XMLSchema" xmlns:xs="http://www.w3.org/2001/XMLSchema" xmlns:p="http://schemas.microsoft.com/office/2006/metadata/properties" xmlns:ns2="38795c05-3f2c-48f5-b627-8be52e86a3d3" xmlns:ns3="46835bfa-db5c-46bd-a5fc-c5aa33c98bc1" targetNamespace="http://schemas.microsoft.com/office/2006/metadata/properties" ma:root="true" ma:fieldsID="249d1bad7c11b0f5766ce29b37d9ad87" ns2:_="" ns3:_="">
    <xsd:import namespace="38795c05-3f2c-48f5-b627-8be52e86a3d3"/>
    <xsd:import namespace="46835bfa-db5c-46bd-a5fc-c5aa33c98bc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3:Expiry" minOccurs="0"/>
                <xsd:element ref="ns2:MediaServiceDateTaken" minOccurs="0"/>
                <xsd:element ref="ns2:MediaLengthInSeconds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a6ed8e7c971746909542e08da3481ac7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ServiceSearchProperties" minOccurs="0"/>
                <xsd:element ref="ns2:lcf76f155ced4ddcb4097134ff3c332f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8795c05-3f2c-48f5-b627-8be52e86a3d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bjectDetectorVersions" ma:index="17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a6ed8e7c971746909542e08da3481ac7" ma:index="19" nillable="true" ma:taxonomy="true" ma:internalName="a6ed8e7c971746909542e08da3481ac7" ma:taxonomyFieldName="MavimTopic" ma:displayName="MavimTopic" ma:default="" ma:fieldId="{a6ed8e7c-9717-4690-9542-e08da3481ac7}" ma:taxonomyMulti="true" ma:sspId="accbef1c-452d-4148-9b75-a348e907063f" ma:termSetId="37c5ecaa-dccf-4e00-85d8-5c4aea7415e7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MediaServiceGenerationTime" ma:index="2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accbef1c-452d-4148-9b75-a348e907063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6835bfa-db5c-46bd-a5fc-c5aa33c98bc1" elementFormDefault="qualified">
    <xsd:import namespace="http://schemas.microsoft.com/office/2006/documentManagement/types"/>
    <xsd:import namespace="http://schemas.microsoft.com/office/infopath/2007/PartnerControls"/>
    <xsd:element name="Expiry" ma:index="12" nillable="true" ma:displayName="Expiry" ma:format="DateOnly" ma:internalName="Expiry">
      <xsd:simpleType>
        <xsd:restriction base="dms:DateTime"/>
      </xsd:simpleType>
    </xsd:element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5f67c7dc-e6a6-48c3-a1e2-e6115bd836b0}" ma:internalName="TaxCatchAll" ma:showField="CatchAllData" ma:web="46835bfa-db5c-46bd-a5fc-c5aa33c98bc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EC4578BE-1ED0-49BA-A71C-24D0B93B18E0}">
  <ds:schemaRefs>
    <ds:schemaRef ds:uri="45007949-8272-4681-b037-de6178dbbda5"/>
    <ds:schemaRef ds:uri="http://purl.org/dc/elements/1.1/"/>
    <ds:schemaRef ds:uri="http://schemas.microsoft.com/office/2006/metadata/properties"/>
    <ds:schemaRef ds:uri="http://schemas.microsoft.com/office/infopath/2007/PartnerControls"/>
    <ds:schemaRef ds:uri="bd31a8f1-6236-4274-9069-bd91016cd353"/>
    <ds:schemaRef ds:uri="http://schemas.microsoft.com/office/2006/documentManagement/types"/>
    <ds:schemaRef ds:uri="http://purl.org/dc/dcmitype/"/>
    <ds:schemaRef ds:uri="http://schemas.openxmlformats.org/package/2006/metadata/core-properties"/>
    <ds:schemaRef ds:uri="http://www.w3.org/XML/1998/namespace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7ED4B646-8997-4BEF-8C3F-03D6AD4D9EFB}"/>
</file>

<file path=customXml/itemProps3.xml><?xml version="1.0" encoding="utf-8"?>
<ds:datastoreItem xmlns:ds="http://schemas.openxmlformats.org/officeDocument/2006/customXml" ds:itemID="{96CB61E1-7059-440F-A1AA-6A3B18E68D45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423</TotalTime>
  <Words>484</Words>
  <Application>Microsoft Office PowerPoint</Application>
  <PresentationFormat>Widescreen</PresentationFormat>
  <Paragraphs>100</Paragraphs>
  <Slides>12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Arial Black</vt:lpstr>
      <vt:lpstr>Calibri</vt:lpstr>
      <vt:lpstr>Wingdings</vt:lpstr>
      <vt:lpstr>Office Theme</vt:lpstr>
      <vt:lpstr>Dust Control</vt:lpstr>
      <vt:lpstr>Dust is a real problem in the workplace</vt:lpstr>
      <vt:lpstr>Competence</vt:lpstr>
      <vt:lpstr>Self-Awareness</vt:lpstr>
      <vt:lpstr>Situational awareness</vt:lpstr>
      <vt:lpstr>Risk awareness</vt:lpstr>
      <vt:lpstr>Defining dust?</vt:lpstr>
      <vt:lpstr>The invisible killer</vt:lpstr>
      <vt:lpstr>Dust is deadly</vt:lpstr>
      <vt:lpstr>Who is affected?</vt:lpstr>
      <vt:lpstr>Summary</vt:lpstr>
      <vt:lpstr>Quick quiz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Collective Responsibility Toolbox Talk Dust Awareness</dc:title>
  <dc:creator>Matthew Longster</dc:creator>
  <cp:lastModifiedBy>Hannah Williams</cp:lastModifiedBy>
  <cp:revision>18</cp:revision>
  <dcterms:created xsi:type="dcterms:W3CDTF">2024-02-01T10:27:52Z</dcterms:created>
  <dcterms:modified xsi:type="dcterms:W3CDTF">2024-08-20T09:01:38Z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81143e5c-42c7-40b7-9183-5c769686a2ee_Enabled">
    <vt:lpwstr>true</vt:lpwstr>
  </property>
  <property fmtid="{D5CDD505-2E9C-101B-9397-08002B2CF9AE}" pid="3" name="MSIP_Label_81143e5c-42c7-40b7-9183-5c769686a2ee_SetDate">
    <vt:lpwstr>2024-02-01T10:38:53Z</vt:lpwstr>
  </property>
  <property fmtid="{D5CDD505-2E9C-101B-9397-08002B2CF9AE}" pid="4" name="MSIP_Label_81143e5c-42c7-40b7-9183-5c769686a2ee_Method">
    <vt:lpwstr>Standard</vt:lpwstr>
  </property>
  <property fmtid="{D5CDD505-2E9C-101B-9397-08002B2CF9AE}" pid="5" name="MSIP_Label_81143e5c-42c7-40b7-9183-5c769686a2ee_Name">
    <vt:lpwstr>Softcat - Internal</vt:lpwstr>
  </property>
  <property fmtid="{D5CDD505-2E9C-101B-9397-08002B2CF9AE}" pid="6" name="MSIP_Label_81143e5c-42c7-40b7-9183-5c769686a2ee_SiteId">
    <vt:lpwstr>94c5881c-2e97-42f2-8a67-d37d83f56e57</vt:lpwstr>
  </property>
  <property fmtid="{D5CDD505-2E9C-101B-9397-08002B2CF9AE}" pid="7" name="MSIP_Label_81143e5c-42c7-40b7-9183-5c769686a2ee_ActionId">
    <vt:lpwstr>ccf94416-8b43-4887-b7d7-510435944761</vt:lpwstr>
  </property>
  <property fmtid="{D5CDD505-2E9C-101B-9397-08002B2CF9AE}" pid="8" name="MSIP_Label_81143e5c-42c7-40b7-9183-5c769686a2ee_ContentBits">
    <vt:lpwstr>2</vt:lpwstr>
  </property>
  <property fmtid="{D5CDD505-2E9C-101B-9397-08002B2CF9AE}" pid="9" name="ClassificationContentMarkingFooterLocations">
    <vt:lpwstr>Office Theme:8</vt:lpwstr>
  </property>
  <property fmtid="{D5CDD505-2E9C-101B-9397-08002B2CF9AE}" pid="10" name="ClassificationContentMarkingFooterText">
    <vt:lpwstr>CLASSIFIED FOR GENERAL USE</vt:lpwstr>
  </property>
  <property fmtid="{D5CDD505-2E9C-101B-9397-08002B2CF9AE}" pid="11" name="ContentTypeId">
    <vt:lpwstr>0x0101003FCCF58A52ABA348802608078EAF5733</vt:lpwstr>
  </property>
</Properties>
</file>